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56" r:id="rId2"/>
    <p:sldId id="264" r:id="rId3"/>
    <p:sldId id="258" r:id="rId4"/>
    <p:sldId id="260" r:id="rId5"/>
    <p:sldId id="261" r:id="rId6"/>
    <p:sldId id="262" r:id="rId7"/>
    <p:sldId id="259" r:id="rId8"/>
    <p:sldId id="267" r:id="rId9"/>
    <p:sldId id="26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298C6-8C55-B643-8930-7D7BCF7914DE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14654D-C4C7-DD4D-866C-805E3EA131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330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918447"/>
            <a:ext cx="7583488" cy="1470025"/>
          </a:xfrm>
        </p:spPr>
        <p:txBody>
          <a:bodyPr anchor="b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478306"/>
            <a:ext cx="7583487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4320"/>
            <a:ext cx="3959352" cy="1691640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64608" y="264907"/>
            <a:ext cx="3959352" cy="6328186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0801"/>
            <a:ext cx="3959352" cy="3200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Font typeface="Calisto MT" pitchFamily="18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70048" y="6356350"/>
            <a:ext cx="162763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2808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38129"/>
            <a:ext cx="758952" cy="57607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38600"/>
            <a:ext cx="7620000" cy="990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ctr">
              <a:defRPr sz="36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Calisto MT" pitchFamily="18" charset="0"/>
              <a:buNone/>
            </a:pPr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2900" y="265176"/>
            <a:ext cx="8458200" cy="3697224"/>
          </a:xfrm>
          <a:solidFill>
            <a:schemeClr val="tx1">
              <a:lumMod val="50000"/>
            </a:schemeClr>
          </a:solidFill>
          <a:effectLst>
            <a:outerShdw blurRad="50800" dir="2700000" algn="tl" rotWithShape="0">
              <a:schemeClr val="tx1">
                <a:alpha val="40000"/>
              </a:scheme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 typeface="Calisto MT" pitchFamily="18" charset="0"/>
              <a:buNone/>
              <a:defRPr sz="24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5042647"/>
            <a:ext cx="7620000" cy="1129553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2"/>
          <a:srcRect r="14719"/>
          <a:stretch>
            <a:fillRect/>
          </a:stretch>
        </p:blipFill>
        <p:spPr>
          <a:xfrm>
            <a:off x="0" y="4482"/>
            <a:ext cx="779811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48600" y="457200"/>
            <a:ext cx="1219200" cy="5668963"/>
          </a:xfrm>
        </p:spPr>
        <p:txBody>
          <a:bodyPr vert="eaVert">
            <a:norm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457200"/>
            <a:ext cx="6383337" cy="56689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24800" y="6356350"/>
            <a:ext cx="1066800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5400000" flipH="1">
            <a:off x="4421262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t="50000"/>
          <a:stretch>
            <a:fillRect/>
          </a:stretch>
        </p:blipFill>
        <p:spPr>
          <a:xfrm>
            <a:off x="0" y="342900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789081"/>
            <a:ext cx="7583488" cy="1470025"/>
          </a:xfrm>
        </p:spPr>
        <p:txBody>
          <a:bodyPr anchor="ctr" anchorCtr="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4724400"/>
            <a:ext cx="7583487" cy="1385047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overlay-ruleShadow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03984"/>
            <a:ext cx="9144000" cy="125016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77371" y="2564085"/>
            <a:ext cx="1789259" cy="1729830"/>
          </a:xfrm>
          <a:prstGeom prst="ellipse">
            <a:avLst/>
          </a:prstGeom>
          <a:noFill/>
          <a:ln w="127000">
            <a:solidFill>
              <a:schemeClr val="tx2"/>
            </a:solidFill>
          </a:ln>
          <a:effectLst>
            <a:innerShdw blurRad="101600" dist="76200" dir="13500000">
              <a:prstClr val="black">
                <a:alpha val="57000"/>
              </a:prstClr>
            </a:innerShdw>
          </a:effectLst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46984"/>
            <a:ext cx="9144000" cy="125016"/>
          </a:xfrm>
          <a:prstGeom prst="rect">
            <a:avLst/>
          </a:prstGeom>
        </p:spPr>
      </p:pic>
      <p:pic>
        <p:nvPicPr>
          <p:cNvPr id="7" name="Picture 6" descr="Overlay-FullBackground.jpg"/>
          <p:cNvPicPr>
            <a:picLocks noChangeAspect="1"/>
          </p:cNvPicPr>
          <p:nvPr/>
        </p:nvPicPr>
        <p:blipFill>
          <a:blip r:embed="rId3"/>
          <a:srcRect t="66667"/>
          <a:stretch>
            <a:fillRect/>
          </a:stretch>
        </p:blipFill>
        <p:spPr>
          <a:xfrm>
            <a:off x="0" y="4572000"/>
            <a:ext cx="9144000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71800"/>
            <a:ext cx="7583487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4724400"/>
            <a:ext cx="7583487" cy="13984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 typeface="Calisto MT" pitchFamily="18" charset="0"/>
              <a:buNone/>
              <a:defRPr sz="1800" kern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1" name="Picture 10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3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6791" y="1828800"/>
            <a:ext cx="3566160" cy="42973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pic>
        <p:nvPicPr>
          <p:cNvPr id="13" name="Picture 12" descr="Overlay-FullBackground.jpg"/>
          <p:cNvPicPr>
            <a:picLocks noChangeAspect="1"/>
          </p:cNvPicPr>
          <p:nvPr/>
        </p:nvPicPr>
        <p:blipFill>
          <a:blip r:embed="rId3"/>
          <a:srcRect t="23333"/>
          <a:stretch>
            <a:fillRect/>
          </a:stretch>
        </p:blipFill>
        <p:spPr>
          <a:xfrm>
            <a:off x="0" y="1425388"/>
            <a:ext cx="9144000" cy="54326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6791" y="1524000"/>
            <a:ext cx="3566160" cy="838200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6791" y="2393576"/>
            <a:ext cx="3566160" cy="37325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ruleShadow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07592"/>
            <a:ext cx="9144000" cy="1250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Overlay-FullBackground.jpg"/>
          <p:cNvPicPr>
            <a:picLocks noChangeAspect="1"/>
          </p:cNvPicPr>
          <p:nvPr/>
        </p:nvPicPr>
        <p:blipFill>
          <a:blip r:embed="rId3"/>
          <a:srcRect t="21046"/>
          <a:stretch>
            <a:fillRect/>
          </a:stretch>
        </p:blipFill>
        <p:spPr>
          <a:xfrm>
            <a:off x="0" y="1447800"/>
            <a:ext cx="9144000" cy="54146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Full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82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FullBackground.jpg"/>
          <p:cNvPicPr>
            <a:picLocks noChangeAspect="1"/>
          </p:cNvPicPr>
          <p:nvPr/>
        </p:nvPicPr>
        <p:blipFill>
          <a:blip r:embed="rId2"/>
          <a:srcRect l="50000"/>
          <a:stretch>
            <a:fillRect/>
          </a:stretch>
        </p:blipFill>
        <p:spPr>
          <a:xfrm>
            <a:off x="4572000" y="4482"/>
            <a:ext cx="457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73049"/>
            <a:ext cx="3962400" cy="1690221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6401" y="273050"/>
            <a:ext cx="3959352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1975104"/>
            <a:ext cx="3962400" cy="320040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buNone/>
              <a:defRPr sz="18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67000" y="6356350"/>
            <a:ext cx="1622612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42047" y="6356350"/>
            <a:ext cx="1891553" cy="3651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effectLst>
                  <a:outerShdw blurRad="38100" dist="12700" dir="2700000" algn="tl" rotWithShape="0">
                    <a:prstClr val="black">
                      <a:alpha val="6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892808" y="5748338"/>
            <a:ext cx="762000" cy="576262"/>
          </a:xfrm>
        </p:spPr>
        <p:txBody>
          <a:bodyPr vert="horz" lIns="91440" tIns="45720" rIns="91440" bIns="45720" rtlCol="0" anchor="ctr">
            <a:noAutofit/>
          </a:bodyPr>
          <a:lstStyle>
            <a:lvl1pPr marL="0" algn="ctr" defTabSz="914400" rtl="0" eaLnBrk="1" latinLnBrk="0" hangingPunct="1">
              <a:spcBef>
                <a:spcPct val="0"/>
              </a:spcBef>
              <a:defRPr sz="3600" kern="1200">
                <a:solidFill>
                  <a:schemeClr val="tx1"/>
                </a:solidFill>
                <a:effectLst>
                  <a:outerShdw blurRad="50800" dist="12700" dir="2700000" sx="100500" sy="100500" algn="tl" rotWithShape="0">
                    <a:prstClr val="black">
                      <a:alpha val="6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overlay-ruleShadow.png"/>
          <p:cNvPicPr>
            <a:picLocks noChangeAspect="1"/>
          </p:cNvPicPr>
          <p:nvPr/>
        </p:nvPicPr>
        <p:blipFill>
          <a:blip r:embed="rId3"/>
          <a:srcRect r="25031"/>
          <a:stretch>
            <a:fillRect/>
          </a:stretch>
        </p:blipFill>
        <p:spPr>
          <a:xfrm rot="16200000">
            <a:off x="1086391" y="3365075"/>
            <a:ext cx="6855164" cy="12501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62753"/>
            <a:ext cx="7583488" cy="12831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8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D85AC8A2-C63C-49A4-89E9-2E4420D2ECA8}" type="datetimeFigureOut">
              <a:rPr lang="en-US" smtClean="0"/>
              <a:t>4/12/13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047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  <a:effectLst>
                  <a:outerShdw blurRad="635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74C7E049-B585-4EE6-96C0-EEB30EAA14FD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effectLst>
            <a:outerShdw blurRad="50800" dist="12700" dir="2700000" sx="100500" sy="100500" algn="tl" rotWithShape="0">
              <a:prstClr val="black">
                <a:alpha val="6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Calisto MT" pitchFamily="18" charset="0"/>
        <a:buChar char="•"/>
        <a:defRPr sz="24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22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20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Calisto MT" pitchFamily="18" charset="0"/>
        <a:buChar char="•"/>
        <a:defRPr sz="1800" kern="120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5pPr>
      <a:lvl6pPr marL="1711325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6pPr>
      <a:lvl7pPr marL="20002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7pPr>
      <a:lvl8pPr marL="2290763" indent="-280988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8pPr>
      <a:lvl9pPr marL="2571750" indent="-280988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1800" kern="1200" dirty="0">
          <a:solidFill>
            <a:schemeClr val="bg2"/>
          </a:solidFill>
          <a:effectLst>
            <a:outerShdw blurRad="63500" dir="2700000" algn="tl" rotWithShape="0">
              <a:schemeClr val="tx1">
                <a:alpha val="4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6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Important Changes in Health and Safety Law</a:t>
            </a:r>
            <a:endParaRPr lang="en-US" dirty="0">
              <a:latin typeface="Calibri"/>
              <a:cs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290" y="6183432"/>
            <a:ext cx="3850968" cy="498251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85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>
                <a:latin typeface="Calibri"/>
                <a:cs typeface="Calibri"/>
              </a:rPr>
              <a:t>Implications of change</a:t>
            </a:r>
            <a:br>
              <a:rPr lang="en-US" sz="4000" dirty="0" smtClean="0">
                <a:latin typeface="Calibri"/>
                <a:cs typeface="Calibri"/>
              </a:rPr>
            </a:br>
            <a:r>
              <a:rPr lang="en-US" sz="3200" dirty="0" smtClean="0">
                <a:latin typeface="Calibri"/>
                <a:cs typeface="Calibri"/>
              </a:rPr>
              <a:t>Due diligence role for those in governance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8" cy="793135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/>
                <a:cs typeface="Calibri"/>
              </a:rPr>
              <a:t>Institute of Directors Guideline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00" y="2369164"/>
            <a:ext cx="2844800" cy="398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78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>
                <a:latin typeface="Calibri"/>
                <a:cs typeface="Calibri"/>
              </a:rPr>
              <a:t>Implications of change</a:t>
            </a:r>
            <a:br>
              <a:rPr lang="en-US" sz="4000" dirty="0" smtClean="0">
                <a:latin typeface="Calibri"/>
                <a:cs typeface="Calibri"/>
              </a:rPr>
            </a:br>
            <a:r>
              <a:rPr lang="en-US" sz="4000" dirty="0" smtClean="0">
                <a:latin typeface="Calibri"/>
                <a:cs typeface="Calibri"/>
              </a:rPr>
              <a:t>Enforcement : Penalties</a:t>
            </a:r>
            <a:endParaRPr lang="en-US" sz="3200" dirty="0">
              <a:latin typeface="Calibri"/>
              <a:cs typeface="Calibri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8741291"/>
              </p:ext>
            </p:extLst>
          </p:nvPr>
        </p:nvGraphicFramePr>
        <p:xfrm>
          <a:off x="779463" y="1589549"/>
          <a:ext cx="7520602" cy="4883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0301"/>
                <a:gridCol w="3760301"/>
              </a:tblGrid>
              <a:tr h="46662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/>
                          <a:cs typeface="Calibri"/>
                        </a:rPr>
                        <a:t>New</a:t>
                      </a:r>
                      <a:r>
                        <a:rPr lang="en-US" sz="2400" baseline="0" dirty="0" smtClean="0">
                          <a:latin typeface="Calibri"/>
                          <a:cs typeface="Calibri"/>
                        </a:rPr>
                        <a:t> Zealand</a:t>
                      </a:r>
                      <a:endParaRPr lang="en-US" sz="2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Calibri"/>
                          <a:cs typeface="Calibri"/>
                        </a:rPr>
                        <a:t>Australia</a:t>
                      </a:r>
                      <a:endParaRPr lang="en-US" sz="2400" dirty="0"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  <a:tr h="4416728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Offences and Penalties</a:t>
                      </a:r>
                    </a:p>
                    <a:p>
                      <a:endParaRPr lang="en-US" dirty="0" smtClean="0">
                        <a:latin typeface="Calibri"/>
                        <a:cs typeface="Calibri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Action/inaction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i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knowing</a:t>
                      </a:r>
                      <a:r>
                        <a:rPr lang="en-US" i="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that it is reasonably likely to cause death or serious injury – fine of up to NZ$500k and/or two years’ imprisonment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i="0" baseline="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i="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Failure to comply with duties – fine of up to NZ$250k</a:t>
                      </a:r>
                      <a:endParaRPr lang="en-US" i="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dirty="0">
                        <a:latin typeface="Calibri"/>
                        <a:cs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Calibri"/>
                          <a:cs typeface="Calibri"/>
                        </a:rPr>
                        <a:t>Offences and Penalties</a:t>
                      </a:r>
                    </a:p>
                    <a:p>
                      <a:endParaRPr lang="en-US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Category 1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(reckless conduct)</a:t>
                      </a:r>
                    </a:p>
                    <a:p>
                      <a:pPr marL="742950" lvl="1" indent="-285750">
                        <a:buSzPct val="94000"/>
                        <a:buFont typeface="Wingdings" charset="2"/>
                        <a:buChar char="Ø"/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$A3million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: corporate</a:t>
                      </a:r>
                    </a:p>
                    <a:p>
                      <a:pPr marL="742950" lvl="1" indent="-285750">
                        <a:buSzPct val="94000"/>
                        <a:buFont typeface="Wingdings" charset="2"/>
                        <a:buChar char="Ø"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$A300k/600k : individual/officer and/or five years’ imprisonment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baseline="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Category 2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(conduct causing / exposing person : serious harm)</a:t>
                      </a:r>
                    </a:p>
                    <a:p>
                      <a:pPr marL="742950" lvl="1" indent="-285750">
                        <a:buFont typeface="Wingdings" charset="2"/>
                        <a:buChar char="Ø"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$A1.5 million : corporate</a:t>
                      </a:r>
                    </a:p>
                    <a:p>
                      <a:pPr marL="742950" lvl="1" indent="-285750">
                        <a:buFont typeface="Wingdings" charset="2"/>
                        <a:buChar char="Ø"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$A150k/300k : individual/officer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baseline="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Category 3 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(breach of duty)</a:t>
                      </a:r>
                    </a:p>
                    <a:p>
                      <a:pPr marL="742950" lvl="1" indent="-285750">
                        <a:buFont typeface="Wingdings" charset="2"/>
                        <a:buChar char="Ø"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$A500k : corporate</a:t>
                      </a:r>
                    </a:p>
                    <a:p>
                      <a:pPr marL="742950" lvl="1" indent="-285750">
                        <a:buFont typeface="Wingdings" charset="2"/>
                        <a:buChar char="Ø"/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$A50k/100k : individual/officer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6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0024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>
                <a:latin typeface="Calibri"/>
                <a:cs typeface="Calibri"/>
              </a:rPr>
              <a:t>Implications of change</a:t>
            </a:r>
            <a:br>
              <a:rPr lang="en-US" sz="4000" dirty="0" smtClean="0">
                <a:latin typeface="Calibri"/>
                <a:cs typeface="Calibri"/>
              </a:rPr>
            </a:br>
            <a:r>
              <a:rPr lang="en-US" sz="3200" dirty="0" smtClean="0">
                <a:latin typeface="Calibri"/>
                <a:cs typeface="Calibri"/>
              </a:rPr>
              <a:t>Enforcement : Penalties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8" cy="4431071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Calibri"/>
                <a:cs typeface="Calibri"/>
              </a:rPr>
              <a:t>Changes will drive the new regime to be similar to Australia</a:t>
            </a:r>
          </a:p>
          <a:p>
            <a:r>
              <a:rPr lang="en-US" dirty="0" smtClean="0">
                <a:latin typeface="Calibri"/>
                <a:cs typeface="Calibri"/>
              </a:rPr>
              <a:t>Introduction of the three-tier system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Calibri"/>
                <a:cs typeface="Calibri"/>
              </a:rPr>
              <a:t>Reckless conduct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Calibri"/>
                <a:cs typeface="Calibri"/>
              </a:rPr>
              <a:t>Exposure to risk of death or serious harm</a:t>
            </a:r>
          </a:p>
          <a:p>
            <a:pPr lvl="1">
              <a:buFont typeface="Wingdings" charset="2"/>
              <a:buChar char="Ø"/>
            </a:pPr>
            <a:r>
              <a:rPr lang="en-US" dirty="0" smtClean="0">
                <a:latin typeface="Calibri"/>
                <a:cs typeface="Calibri"/>
              </a:rPr>
              <a:t>Other failures</a:t>
            </a:r>
          </a:p>
          <a:p>
            <a:r>
              <a:rPr lang="en-US" dirty="0" smtClean="0">
                <a:latin typeface="Calibri"/>
                <a:cs typeface="Calibri"/>
              </a:rPr>
              <a:t>Individual fines proposed to range from $50k to $600k, with increase in maximum prison term to 5 years</a:t>
            </a:r>
          </a:p>
          <a:p>
            <a:r>
              <a:rPr lang="en-US" dirty="0" smtClean="0">
                <a:latin typeface="Calibri"/>
                <a:cs typeface="Calibri"/>
              </a:rPr>
              <a:t>Fines will also dramatically increase for corporates (up to $3m)</a:t>
            </a:r>
          </a:p>
        </p:txBody>
      </p:sp>
    </p:spTree>
    <p:extLst>
      <p:ext uri="{BB962C8B-B14F-4D97-AF65-F5344CB8AC3E}">
        <p14:creationId xmlns:p14="http://schemas.microsoft.com/office/powerpoint/2010/main" val="192984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17577">
            <a:off x="314223" y="2654710"/>
            <a:ext cx="3918470" cy="30135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>
                <a:latin typeface="Calibri"/>
                <a:cs typeface="Calibri"/>
              </a:rPr>
              <a:t>Reform Initiatives</a:t>
            </a:r>
            <a:endParaRPr lang="en-US" sz="40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760054"/>
            <a:ext cx="7583488" cy="4366110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Plan for improved service delivery by MBIE</a:t>
            </a:r>
            <a:endParaRPr lang="en-US" dirty="0">
              <a:latin typeface="Calibri"/>
              <a:cs typeface="Calibri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4141950"/>
              </p:ext>
            </p:extLst>
          </p:nvPr>
        </p:nvGraphicFramePr>
        <p:xfrm>
          <a:off x="3005484" y="2331065"/>
          <a:ext cx="2820987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Document" r:id="rId4" imgW="6604000" imgH="9512300" progId="Word.Document.12">
                  <p:embed/>
                </p:oleObj>
              </mc:Choice>
              <mc:Fallback>
                <p:oleObj name="Document" r:id="rId4" imgW="6604000" imgH="9512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05484" y="2331065"/>
                        <a:ext cx="2820987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6902" y="1760053"/>
            <a:ext cx="2277807" cy="32428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213699">
            <a:off x="4853275" y="3095320"/>
            <a:ext cx="2712946" cy="362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5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>
                <a:latin typeface="Calibri"/>
                <a:cs typeface="Calibri"/>
              </a:rPr>
              <a:t>Legislative Reform</a:t>
            </a:r>
            <a:br>
              <a:rPr lang="en-US" sz="4000" dirty="0" smtClean="0">
                <a:latin typeface="Calibri"/>
                <a:cs typeface="Calibri"/>
              </a:rPr>
            </a:br>
            <a:r>
              <a:rPr lang="en-US" sz="3200" dirty="0" smtClean="0">
                <a:latin typeface="Calibri"/>
                <a:cs typeface="Calibri"/>
              </a:rPr>
              <a:t>Health and Safety at Work Bill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28800"/>
            <a:ext cx="8036795" cy="4297363"/>
          </a:xfrm>
        </p:spPr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Based on the Australian Model Work Health and Safety Act.</a:t>
            </a:r>
          </a:p>
          <a:p>
            <a:r>
              <a:rPr lang="en-US" dirty="0" smtClean="0">
                <a:latin typeface="Calibri"/>
                <a:cs typeface="Calibri"/>
              </a:rPr>
              <a:t>Object is to ensure workers’ health and safety</a:t>
            </a:r>
          </a:p>
          <a:p>
            <a:r>
              <a:rPr lang="en-US" dirty="0" smtClean="0">
                <a:latin typeface="Calibri"/>
                <a:cs typeface="Calibri"/>
              </a:rPr>
              <a:t>New offences and increased penalties</a:t>
            </a:r>
          </a:p>
          <a:p>
            <a:r>
              <a:rPr lang="en-US" dirty="0" smtClean="0">
                <a:latin typeface="Calibri"/>
                <a:cs typeface="Calibri"/>
              </a:rPr>
              <a:t>New duty to take “reasonably practicable steps”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3640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>
                <a:latin typeface="Calibri"/>
                <a:cs typeface="Calibri"/>
              </a:rPr>
              <a:t>Health and Safety at Work Bill</a:t>
            </a:r>
            <a:br>
              <a:rPr lang="en-US" sz="3200" dirty="0" smtClean="0">
                <a:latin typeface="Calibri"/>
                <a:cs typeface="Calibri"/>
              </a:rPr>
            </a:br>
            <a:r>
              <a:rPr lang="en-US" sz="3200" dirty="0" smtClean="0">
                <a:latin typeface="Calibri"/>
                <a:cs typeface="Calibri"/>
              </a:rPr>
              <a:t>Features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/>
                <a:cs typeface="Calibri"/>
              </a:rPr>
              <a:t>A broader duty on </a:t>
            </a:r>
            <a:r>
              <a:rPr lang="en-US" i="1" dirty="0" smtClean="0">
                <a:latin typeface="Calibri"/>
                <a:cs typeface="Calibri"/>
              </a:rPr>
              <a:t>“persons conducting a business or undertaking”</a:t>
            </a:r>
          </a:p>
          <a:p>
            <a:r>
              <a:rPr lang="en-US" dirty="0" smtClean="0">
                <a:latin typeface="Calibri"/>
                <a:cs typeface="Calibri"/>
              </a:rPr>
              <a:t>A presumption in favour of the highest level of protecting workers from harm</a:t>
            </a:r>
          </a:p>
          <a:p>
            <a:r>
              <a:rPr lang="en-US" dirty="0" smtClean="0">
                <a:latin typeface="Calibri"/>
                <a:cs typeface="Calibri"/>
              </a:rPr>
              <a:t>Comprehensive regulation of major hazard facilities</a:t>
            </a:r>
          </a:p>
          <a:p>
            <a:r>
              <a:rPr lang="en-US" dirty="0" smtClean="0">
                <a:latin typeface="Calibri"/>
                <a:cs typeface="Calibri"/>
              </a:rPr>
              <a:t>Increased interaction between new regulator, other government agencies, and work places.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609" y="4965290"/>
            <a:ext cx="18034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830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>
                <a:latin typeface="Calibri"/>
                <a:cs typeface="Calibri"/>
              </a:rPr>
              <a:t>Health and Safety at Work Bill</a:t>
            </a:r>
            <a:br>
              <a:rPr lang="en-US" sz="3200" dirty="0" smtClean="0">
                <a:latin typeface="Calibri"/>
                <a:cs typeface="Calibri"/>
              </a:rPr>
            </a:br>
            <a:r>
              <a:rPr lang="en-US" sz="3200" dirty="0" smtClean="0">
                <a:latin typeface="Calibri"/>
                <a:cs typeface="Calibri"/>
              </a:rPr>
              <a:t>Features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8" cy="3087329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/>
                <a:cs typeface="Calibri"/>
              </a:rPr>
              <a:t>Increased worker consultation and involvement in health and safety</a:t>
            </a:r>
          </a:p>
          <a:p>
            <a:r>
              <a:rPr lang="en-US" dirty="0" smtClean="0">
                <a:latin typeface="Calibri"/>
                <a:cs typeface="Calibri"/>
              </a:rPr>
              <a:t>The new regulation will be underpinned by regulations, approved codes of practice, and guidance materials</a:t>
            </a:r>
          </a:p>
          <a:p>
            <a:r>
              <a:rPr lang="en-US" dirty="0" smtClean="0">
                <a:latin typeface="Calibri"/>
                <a:cs typeface="Calibri"/>
              </a:rPr>
              <a:t>New due diligence duty on directors and officers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0402" y="4776839"/>
            <a:ext cx="2513533" cy="164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853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dirty="0" smtClean="0">
                <a:latin typeface="Calibri"/>
                <a:cs typeface="Calibri"/>
              </a:rPr>
              <a:t>Health and Safety at Work Bill</a:t>
            </a:r>
            <a:br>
              <a:rPr lang="en-US" sz="3200" dirty="0" smtClean="0">
                <a:latin typeface="Calibri"/>
                <a:cs typeface="Calibri"/>
              </a:rPr>
            </a:br>
            <a:r>
              <a:rPr lang="en-US" sz="3200" dirty="0" smtClean="0">
                <a:latin typeface="Calibri"/>
                <a:cs typeface="Calibri"/>
              </a:rPr>
              <a:t>Timeframe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6144085" cy="429736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libri"/>
                <a:cs typeface="Calibri"/>
              </a:rPr>
              <a:t>WorkSafe currently being established and will be operational in December 2013</a:t>
            </a:r>
          </a:p>
          <a:p>
            <a:r>
              <a:rPr lang="en-US" dirty="0" smtClean="0">
                <a:latin typeface="Calibri"/>
                <a:cs typeface="Calibri"/>
              </a:rPr>
              <a:t>The Bill will be introduced to Parliament in December 2013 and enacted by the end of 2014</a:t>
            </a:r>
          </a:p>
          <a:p>
            <a:r>
              <a:rPr lang="en-US" dirty="0" smtClean="0">
                <a:latin typeface="Calibri"/>
                <a:cs typeface="Calibri"/>
              </a:rPr>
              <a:t>A funding review of WorkSafe will be conducted in December 2015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219" y="3900129"/>
            <a:ext cx="3037519" cy="234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853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>
                <a:latin typeface="Calibri"/>
                <a:cs typeface="Calibri"/>
              </a:rPr>
              <a:t>Implications of change</a:t>
            </a:r>
            <a:br>
              <a:rPr lang="en-US" sz="4000" dirty="0" smtClean="0">
                <a:latin typeface="Calibri"/>
                <a:cs typeface="Calibri"/>
              </a:rPr>
            </a:br>
            <a:r>
              <a:rPr lang="en-US" sz="3200" dirty="0" smtClean="0">
                <a:latin typeface="Calibri"/>
                <a:cs typeface="Calibri"/>
              </a:rPr>
              <a:t>What will be required? 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HSEA requires all practicable steps to be taken to safeguard health and safety </a:t>
            </a:r>
          </a:p>
          <a:p>
            <a:r>
              <a:rPr lang="en-US" dirty="0" smtClean="0">
                <a:latin typeface="Calibri"/>
                <a:cs typeface="Calibri"/>
              </a:rPr>
              <a:t>All steps that it is reasonably practicable to take in the circumstances having regard to prescribed matters</a:t>
            </a:r>
          </a:p>
          <a:p>
            <a:r>
              <a:rPr lang="en-US" dirty="0" smtClean="0">
                <a:latin typeface="Calibri"/>
                <a:cs typeface="Calibri"/>
              </a:rPr>
              <a:t>MHSL imposes a test of reasonably practicable steps</a:t>
            </a:r>
          </a:p>
          <a:p>
            <a:r>
              <a:rPr lang="en-US" dirty="0" smtClean="0">
                <a:latin typeface="Calibri"/>
                <a:cs typeface="Calibri"/>
              </a:rPr>
              <a:t>A step which is, or was at a particular time, reasonably able to be done taking into account prescribed matters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3640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>
                <a:latin typeface="Calibri"/>
                <a:cs typeface="Calibri"/>
              </a:rPr>
              <a:t>Implications of change</a:t>
            </a:r>
            <a:br>
              <a:rPr lang="en-US" sz="4000" dirty="0" smtClean="0">
                <a:latin typeface="Calibri"/>
                <a:cs typeface="Calibri"/>
              </a:rPr>
            </a:br>
            <a:r>
              <a:rPr lang="en-US" sz="3200" dirty="0" smtClean="0">
                <a:latin typeface="Calibri"/>
                <a:cs typeface="Calibri"/>
              </a:rPr>
              <a:t>Who will be affected? 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/>
                <a:cs typeface="Calibri"/>
              </a:rPr>
              <a:t>HSEA contains separate but parallel obligations for different duty holders</a:t>
            </a:r>
          </a:p>
          <a:p>
            <a:r>
              <a:rPr lang="en-US" dirty="0" smtClean="0">
                <a:latin typeface="Calibri"/>
                <a:cs typeface="Calibri"/>
              </a:rPr>
              <a:t>Australian MHSL imposes a single obligation on all </a:t>
            </a:r>
            <a:r>
              <a:rPr lang="en-US" i="1" dirty="0" smtClean="0">
                <a:latin typeface="Calibri"/>
                <a:cs typeface="Calibri"/>
              </a:rPr>
              <a:t>“persons in control of a business undertaking”</a:t>
            </a:r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Increased emphasis on upstream suppliers, e.g. designers, manufacturers, and suppliers of plant, substances, and structures</a:t>
            </a:r>
          </a:p>
          <a:p>
            <a:r>
              <a:rPr lang="en-US" dirty="0" smtClean="0">
                <a:latin typeface="Calibri"/>
                <a:cs typeface="Calibri"/>
              </a:rPr>
              <a:t>Additional due diligence obligation on those in governance roles</a:t>
            </a:r>
          </a:p>
        </p:txBody>
      </p:sp>
    </p:spTree>
    <p:extLst>
      <p:ext uri="{BB962C8B-B14F-4D97-AF65-F5344CB8AC3E}">
        <p14:creationId xmlns:p14="http://schemas.microsoft.com/office/powerpoint/2010/main" val="3765535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 dirty="0" smtClean="0">
                <a:latin typeface="Calibri"/>
                <a:cs typeface="Calibri"/>
              </a:rPr>
              <a:t>Implications of change</a:t>
            </a:r>
            <a:br>
              <a:rPr lang="en-US" sz="4000" dirty="0" smtClean="0">
                <a:latin typeface="Calibri"/>
                <a:cs typeface="Calibri"/>
              </a:rPr>
            </a:br>
            <a:r>
              <a:rPr lang="en-US" sz="3200" dirty="0" smtClean="0">
                <a:latin typeface="Calibri"/>
                <a:cs typeface="Calibri"/>
              </a:rPr>
              <a:t>Due diligence role for those in governance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/>
                <a:cs typeface="Calibri"/>
              </a:rPr>
              <a:t>Individual liability for directors and officers under the HSEA</a:t>
            </a:r>
          </a:p>
          <a:p>
            <a:r>
              <a:rPr lang="en-US" dirty="0" smtClean="0">
                <a:latin typeface="Calibri"/>
                <a:cs typeface="Calibri"/>
              </a:rPr>
              <a:t>As an officer, director, or agent who authorised, assented to, acquiesced in, or participated in a corporate failure</a:t>
            </a:r>
          </a:p>
          <a:p>
            <a:r>
              <a:rPr lang="en-US" dirty="0" smtClean="0">
                <a:latin typeface="Calibri"/>
                <a:cs typeface="Calibri"/>
              </a:rPr>
              <a:t>More direct liability under the MHSL</a:t>
            </a:r>
          </a:p>
          <a:p>
            <a:r>
              <a:rPr lang="en-US" dirty="0" smtClean="0">
                <a:latin typeface="Calibri"/>
                <a:cs typeface="Calibri"/>
              </a:rPr>
              <a:t>Officers must exercise due diligence to ensure the PCBU complies with its obligations</a:t>
            </a:r>
          </a:p>
          <a:p>
            <a:r>
              <a:rPr lang="en-US" dirty="0" smtClean="0">
                <a:latin typeface="Calibri"/>
                <a:cs typeface="Calibri"/>
              </a:rPr>
              <a:t>Due diligence requirements prescribed by statute</a:t>
            </a:r>
          </a:p>
        </p:txBody>
      </p:sp>
    </p:spTree>
    <p:extLst>
      <p:ext uri="{BB962C8B-B14F-4D97-AF65-F5344CB8AC3E}">
        <p14:creationId xmlns:p14="http://schemas.microsoft.com/office/powerpoint/2010/main" val="2295639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recedent">
  <a:themeElements>
    <a:clrScheme name="Precedent">
      <a:dk1>
        <a:srgbClr val="921F07"/>
      </a:dk1>
      <a:lt1>
        <a:sysClr val="window" lastClr="FFFFFF"/>
      </a:lt1>
      <a:dk2>
        <a:srgbClr val="333333"/>
      </a:dk2>
      <a:lt2>
        <a:srgbClr val="E5E5D3"/>
      </a:lt2>
      <a:accent1>
        <a:srgbClr val="993232"/>
      </a:accent1>
      <a:accent2>
        <a:srgbClr val="9B6C34"/>
      </a:accent2>
      <a:accent3>
        <a:srgbClr val="736C5D"/>
      </a:accent3>
      <a:accent4>
        <a:srgbClr val="C9972B"/>
      </a:accent4>
      <a:accent5>
        <a:srgbClr val="C95F2B"/>
      </a:accent5>
      <a:accent6>
        <a:srgbClr val="8F7A05"/>
      </a:accent6>
      <a:hlink>
        <a:srgbClr val="933926"/>
      </a:hlink>
      <a:folHlink>
        <a:srgbClr val="916019"/>
      </a:folHlink>
    </a:clrScheme>
    <a:fontScheme name="Precedent">
      <a:majorFont>
        <a:latin typeface="Perpetua Titling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Preceden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tint val="100000"/>
                <a:shade val="30000"/>
                <a:satMod val="135000"/>
              </a:schemeClr>
            </a:gs>
          </a:gsLst>
          <a:path path="circle">
            <a:fillToRect l="70000" t="10000" b="7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5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25400" dir="4800000" sx="103000" sy="103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l">
              <a:rot lat="0" lon="0" rev="3000000"/>
            </a:lightRig>
          </a:scene3d>
          <a:sp3d prstMaterial="softEdge">
            <a:bevelT w="0" h="0"/>
          </a:sp3d>
        </a:effectStyle>
        <a:effectStyle>
          <a:effectLst>
            <a:innerShdw blurRad="127000" dist="38100" dir="13200000">
              <a:srgbClr val="000000">
                <a:alpha val="75000"/>
              </a:srgbClr>
            </a:innerShdw>
            <a:outerShdw blurRad="38100" dist="12700" dir="1800000" sx="101000" sy="101000" rotWithShape="0">
              <a:srgbClr val="000000">
                <a:alpha val="40000"/>
              </a:srgbClr>
            </a:outerShdw>
            <a:reflection blurRad="127000" stA="25000" endPos="30000" dist="127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12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35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t="10000" r="70000" b="7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30000"/>
                <a:lumMod val="80000"/>
              </a:schemeClr>
              <a:schemeClr val="phClr">
                <a:satMod val="15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Precedent.thmx</Template>
  <TotalTime>190</TotalTime>
  <Words>569</Words>
  <Application>Microsoft Macintosh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Precedent</vt:lpstr>
      <vt:lpstr>Document</vt:lpstr>
      <vt:lpstr>Important Changes in Health and Safety Law</vt:lpstr>
      <vt:lpstr>Reform Initiatives</vt:lpstr>
      <vt:lpstr>Legislative Reform Health and Safety at Work Bill</vt:lpstr>
      <vt:lpstr>Health and Safety at Work Bill Features</vt:lpstr>
      <vt:lpstr>Health and Safety at Work Bill Features</vt:lpstr>
      <vt:lpstr>Health and Safety at Work Bill Timeframe</vt:lpstr>
      <vt:lpstr>Implications of change What will be required? </vt:lpstr>
      <vt:lpstr>Implications of change Who will be affected? </vt:lpstr>
      <vt:lpstr>Implications of change Due diligence role for those in governance</vt:lpstr>
      <vt:lpstr>Implications of change Due diligence role for those in governance</vt:lpstr>
      <vt:lpstr>Implications of change Enforcement : Penalties</vt:lpstr>
      <vt:lpstr>Implications of change Enforcement : Penalties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Changes in Health and Safety Law</dc:title>
  <dc:creator>Garry Pollak</dc:creator>
  <cp:lastModifiedBy>Garry Pollak</cp:lastModifiedBy>
  <cp:revision>22</cp:revision>
  <cp:lastPrinted>2013-12-01T20:35:24Z</cp:lastPrinted>
  <dcterms:created xsi:type="dcterms:W3CDTF">2013-11-28T20:24:50Z</dcterms:created>
  <dcterms:modified xsi:type="dcterms:W3CDTF">2013-12-03T20:45:08Z</dcterms:modified>
</cp:coreProperties>
</file>